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8CC3742-BA81-4EAC-BE8D-CDA75FDC99AF}">
  <a:tblStyle styleId="{68CC3742-BA81-4EAC-BE8D-CDA75FDC99A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0A6EF93-9E53-4651-B062-48C3BAF68CAC}" styleName="Table_1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E3F202C-C5D8-47C9-9F1F-033B8030FAB1}" styleName="Table_2">
    <a:wholeTbl>
      <a:tcTxStyle/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08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47407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5923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913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78621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0108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45806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699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3414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6606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49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553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556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095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812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098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60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412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67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2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Review &amp; Critique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b="1" dirty="0"/>
              <a:t>BB1 Multidisciplinary Capstone Team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 err="1"/>
              <a:t>Bingyue</a:t>
            </a:r>
            <a:r>
              <a:rPr lang="en-CA" dirty="0"/>
              <a:t> Wang</a:t>
            </a:r>
          </a:p>
          <a:p>
            <a:pPr lvl="0">
              <a:spcBef>
                <a:spcPts val="0"/>
              </a:spcBef>
              <a:buNone/>
            </a:pPr>
            <a:r>
              <a:rPr lang="en-CA" dirty="0" err="1"/>
              <a:t>Shuwen</a:t>
            </a:r>
            <a:r>
              <a:rPr lang="en-CA" dirty="0"/>
              <a:t> Cao</a:t>
            </a:r>
          </a:p>
          <a:p>
            <a:pPr lvl="0">
              <a:spcBef>
                <a:spcPts val="0"/>
              </a:spcBef>
              <a:buNone/>
            </a:pPr>
            <a:r>
              <a:rPr lang="en-CA" dirty="0" err="1"/>
              <a:t>Mahtabsadat</a:t>
            </a:r>
            <a:r>
              <a:rPr lang="en-CA" dirty="0"/>
              <a:t> </a:t>
            </a:r>
            <a:r>
              <a:rPr lang="en-CA" dirty="0" err="1"/>
              <a:t>Amiri</a:t>
            </a: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 err="1"/>
              <a:t>ZhiQing</a:t>
            </a:r>
            <a:r>
              <a:rPr lang="en-CA" dirty="0"/>
              <a:t> Xu</a:t>
            </a:r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Christopher Prost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Proposed Design CFD analysis - Results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 dirty="0"/>
          </a:p>
        </p:txBody>
      </p:sp>
      <p:pic>
        <p:nvPicPr>
          <p:cNvPr id="162" name="Shape 162" descr="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09" y="1004472"/>
            <a:ext cx="6489750" cy="391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3" name="Shape 163" descr="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650" y="284423"/>
            <a:ext cx="1313050" cy="2029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4" name="Shape 164" descr="5.jpg"/>
          <p:cNvPicPr preferRelativeResize="0"/>
          <p:nvPr/>
        </p:nvPicPr>
        <p:blipFill rotWithShape="1">
          <a:blip r:embed="rId5">
            <a:alphaModFix/>
          </a:blip>
          <a:srcRect r="59011" b="39566"/>
          <a:stretch/>
        </p:blipFill>
        <p:spPr>
          <a:xfrm>
            <a:off x="6801207" y="2605066"/>
            <a:ext cx="2219950" cy="230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7544" y="41559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Particle-traces diagram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08130" y="2641751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Velocity vectors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Proposed Design </a:t>
            </a:r>
            <a:r>
              <a:rPr lang="en" dirty="0" smtClean="0"/>
              <a:t>- </a:t>
            </a:r>
            <a:r>
              <a:rPr lang="en" dirty="0"/>
              <a:t>Safety Valve Filter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171" name="Shape 171" descr="solution1.png"/>
          <p:cNvPicPr preferRelativeResize="0"/>
          <p:nvPr/>
        </p:nvPicPr>
        <p:blipFill rotWithShape="1">
          <a:blip r:embed="rId3">
            <a:alphaModFix/>
          </a:blip>
          <a:srcRect l="13355" r="30028"/>
          <a:stretch/>
        </p:blipFill>
        <p:spPr>
          <a:xfrm>
            <a:off x="5040599" y="1353375"/>
            <a:ext cx="3240401" cy="282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2" name="Shape 172" descr="problem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675" y="1353375"/>
            <a:ext cx="3007256" cy="2821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75656" y="4266355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Pressurization Control Aft Safety Valve </a:t>
            </a:r>
            <a:r>
              <a:rPr lang="en-US" altLang="zh-CN" dirty="0" smtClean="0"/>
              <a:t>Filter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04380" y="4266355"/>
            <a:ext cx="21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Possible solution</a:t>
            </a:r>
            <a:endParaRPr lang="zh-CN" altLang="en-US" dirty="0"/>
          </a:p>
        </p:txBody>
      </p:sp>
      <p:cxnSp>
        <p:nvCxnSpPr>
          <p:cNvPr id="8" name="直接连接符 7"/>
          <p:cNvCxnSpPr>
            <a:endCxn id="9" idx="1"/>
          </p:cNvCxnSpPr>
          <p:nvPr/>
        </p:nvCxnSpPr>
        <p:spPr>
          <a:xfrm>
            <a:off x="7740352" y="3219822"/>
            <a:ext cx="648072" cy="256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8424" y="3291830"/>
            <a:ext cx="7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mesh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33900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Economics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046459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Standardized off-the-shelf components selected for ease of maintenance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Total Cost: $1,129.45 [Appendix A.1]</a:t>
            </a:r>
            <a:br>
              <a:rPr lang="en" sz="1800" dirty="0"/>
            </a:br>
            <a:endParaRPr lang="en" sz="1800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Custom sections to be built using readily-available materials and tools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Consists primarily of semi-finished 304 stainless steel products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Designed for processing and shaping by standard machines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Non-separable parts to be welded using 316L stainless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Total Cost: $2,525.44 [Appendix A.2]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grpSp>
        <p:nvGrpSpPr>
          <p:cNvPr id="183" name="Shape 183"/>
          <p:cNvGrpSpPr/>
          <p:nvPr/>
        </p:nvGrpSpPr>
        <p:grpSpPr>
          <a:xfrm>
            <a:off x="1679316" y="4108944"/>
            <a:ext cx="809700" cy="809700"/>
            <a:chOff x="1858218" y="4108944"/>
            <a:chExt cx="809700" cy="809700"/>
          </a:xfrm>
        </p:grpSpPr>
        <p:pic>
          <p:nvPicPr>
            <p:cNvPr id="184" name="Shape 184" descr="2798k22p999-c02cl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53550" y="4140475"/>
              <a:ext cx="638175" cy="752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1858218" y="4108944"/>
              <a:ext cx="809700" cy="8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2866012" y="4113621"/>
            <a:ext cx="809700" cy="809700"/>
            <a:chOff x="3305143" y="4069050"/>
            <a:chExt cx="809700" cy="809700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560" y="4086878"/>
              <a:ext cx="638174" cy="77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/>
            <p:nvPr/>
          </p:nvSpPr>
          <p:spPr>
            <a:xfrm>
              <a:off x="3305143" y="4069050"/>
              <a:ext cx="809700" cy="8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505573" y="4108944"/>
            <a:ext cx="809700" cy="809700"/>
            <a:chOff x="227275" y="4108944"/>
            <a:chExt cx="809700" cy="8097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975" y="4115453"/>
              <a:ext cx="771525" cy="798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Shape 191"/>
            <p:cNvSpPr/>
            <p:nvPr/>
          </p:nvSpPr>
          <p:spPr>
            <a:xfrm>
              <a:off x="227275" y="4108944"/>
              <a:ext cx="809700" cy="8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4089221" y="4108957"/>
            <a:ext cx="809700" cy="809700"/>
            <a:chOff x="4900873" y="4135707"/>
            <a:chExt cx="809700" cy="809700"/>
          </a:xfrm>
        </p:grpSpPr>
        <p:pic>
          <p:nvPicPr>
            <p:cNvPr id="193" name="Shape 193" descr="2051k61p1-h01as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24425" y="4397662"/>
              <a:ext cx="771525" cy="28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/>
            <p:nvPr/>
          </p:nvSpPr>
          <p:spPr>
            <a:xfrm>
              <a:off x="4900873" y="4135707"/>
              <a:ext cx="809700" cy="8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06517" y="4110389"/>
            <a:ext cx="809700" cy="809700"/>
            <a:chOff x="5206517" y="4110389"/>
            <a:chExt cx="809700" cy="809700"/>
          </a:xfrm>
        </p:grpSpPr>
        <p:sp>
          <p:nvSpPr>
            <p:cNvPr id="28" name="Shape 200"/>
            <p:cNvSpPr/>
            <p:nvPr/>
          </p:nvSpPr>
          <p:spPr>
            <a:xfrm>
              <a:off x="5206517" y="4110389"/>
              <a:ext cx="809700" cy="8097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96" name="Shape 196" descr="1410k14p1-h01a-digitall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59456" y="4125317"/>
              <a:ext cx="171235" cy="761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6446174" y="4114126"/>
            <a:ext cx="809700" cy="809700"/>
            <a:chOff x="6446174" y="4114126"/>
            <a:chExt cx="809700" cy="809700"/>
          </a:xfrm>
        </p:grpSpPr>
        <p:sp>
          <p:nvSpPr>
            <p:cNvPr id="200" name="Shape 200"/>
            <p:cNvSpPr/>
            <p:nvPr/>
          </p:nvSpPr>
          <p:spPr>
            <a:xfrm>
              <a:off x="6446174" y="4114126"/>
              <a:ext cx="809700" cy="8097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99" name="Shape 199" descr="1963k15p1-h01bl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57760" y="4144639"/>
              <a:ext cx="771525" cy="726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7645341" y="4107500"/>
            <a:ext cx="809700" cy="809700"/>
            <a:chOff x="7645341" y="4107500"/>
            <a:chExt cx="809700" cy="809700"/>
          </a:xfrm>
        </p:grpSpPr>
        <p:sp>
          <p:nvSpPr>
            <p:cNvPr id="182" name="Shape 182"/>
            <p:cNvSpPr/>
            <p:nvPr/>
          </p:nvSpPr>
          <p:spPr>
            <a:xfrm>
              <a:off x="7645341" y="4107500"/>
              <a:ext cx="809700" cy="8097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81" name="Shape 181" descr="3953t53c2l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00876" y="4164699"/>
              <a:ext cx="695325" cy="695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Life Cycle Analysis, Human Factors  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61111"/>
              <a:buNone/>
            </a:pPr>
            <a:endParaRPr sz="18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1800" dirty="0"/>
              <a:t>Each part should be less than 50kg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1800" dirty="0"/>
              <a:t>Handles are available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1800" dirty="0"/>
              <a:t>Easy to be assembled and connected as per the design manual  </a:t>
            </a:r>
            <a:endParaRPr sz="18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1800" dirty="0"/>
              <a:t>Maintenance programs for s</a:t>
            </a:r>
            <a:r>
              <a:rPr lang="en-CA" sz="1800" dirty="0" err="1"/>
              <a:t>implifying</a:t>
            </a:r>
            <a:r>
              <a:rPr lang="en-CA" sz="1800" dirty="0"/>
              <a:t> repairs</a:t>
            </a:r>
            <a:endParaRPr lang="en" sz="18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1800" dirty="0"/>
              <a:t>Used filters/parts recycling/Disposal Plan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35888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Design Updates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1066337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600" dirty="0"/>
              <a:t>Changing the design of LC</a:t>
            </a:r>
            <a:r>
              <a:rPr lang="en" sz="1600" dirty="0">
                <a:solidFill>
                  <a:srgbClr val="666666"/>
                </a:solidFill>
              </a:rPr>
              <a:t>D filte</a:t>
            </a:r>
            <a:r>
              <a:rPr lang="en" sz="1600" dirty="0"/>
              <a:t>r adapter</a:t>
            </a:r>
            <a:br>
              <a:rPr lang="en" sz="1600" dirty="0"/>
            </a:br>
            <a:endParaRPr lang="en" sz="1600" dirty="0"/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Reason: not uniformly distribute</a:t>
            </a:r>
            <a:r>
              <a:rPr lang="en-CA" sz="1600" dirty="0"/>
              <a:t>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Effect: reduced complexity </a:t>
            </a:r>
            <a:br>
              <a:rPr lang="en" sz="1600" dirty="0"/>
            </a:br>
            <a:endParaRPr lang="en" sz="1600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</a:pPr>
            <a:r>
              <a:rPr lang="en" sz="1600" dirty="0">
                <a:solidFill>
                  <a:srgbClr val="666666"/>
                </a:solidFill>
              </a:rPr>
              <a:t>Replacement of single-stage blower for standard blower</a:t>
            </a:r>
            <a:br>
              <a:rPr lang="en" sz="1600" dirty="0">
                <a:solidFill>
                  <a:srgbClr val="666666"/>
                </a:solidFill>
              </a:rPr>
            </a:br>
            <a:endParaRPr lang="en" sz="1600" dirty="0">
              <a:solidFill>
                <a:srgbClr val="666666"/>
              </a:solidFill>
            </a:endParaRP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</a:pPr>
            <a:r>
              <a:rPr lang="en" sz="1600" dirty="0">
                <a:solidFill>
                  <a:srgbClr val="666666"/>
                </a:solidFill>
              </a:rPr>
              <a:t>	Reason: to meet volumetric flow rate requirements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</a:pPr>
            <a:r>
              <a:rPr lang="en" sz="1600" dirty="0">
                <a:solidFill>
                  <a:srgbClr val="666666"/>
                </a:solidFill>
              </a:rPr>
              <a:t>	Effect: cost savings of $439.17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214" name="Shape 214" descr="LCDfilte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224" y="3464880"/>
            <a:ext cx="2515774" cy="1403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5" name="Shape 215" descr="fil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949" y="3435260"/>
            <a:ext cx="2430149" cy="1462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6" name="Shape 216"/>
          <p:cNvSpPr/>
          <p:nvPr/>
        </p:nvSpPr>
        <p:spPr>
          <a:xfrm>
            <a:off x="4169474" y="3936538"/>
            <a:ext cx="729000" cy="26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35888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Design Updates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lnSpc>
                <a:spcPct val="150000"/>
              </a:lnSpc>
            </a:pPr>
            <a:r>
              <a:rPr lang="en" sz="1800" dirty="0"/>
              <a:t>Substituting analog anemometer to digital variant </a:t>
            </a:r>
          </a:p>
          <a:p>
            <a:pPr marL="514350" indent="-285750">
              <a:lnSpc>
                <a:spcPct val="150000"/>
              </a:lnSpc>
            </a:pPr>
            <a:r>
              <a:rPr lang="en" sz="1800" dirty="0"/>
              <a:t>Substituting analog pressure gauges for digital variants</a:t>
            </a:r>
          </a:p>
          <a:p>
            <a:pPr marL="857250" lvl="1" indent="-171450">
              <a:lnSpc>
                <a:spcPct val="150000"/>
              </a:lnSpc>
            </a:pPr>
            <a:r>
              <a:rPr lang="en" sz="1800" dirty="0"/>
              <a:t>Reason : not sufficient resolution </a:t>
            </a:r>
          </a:p>
          <a:p>
            <a:pPr marL="857250" lvl="1" indent="-171450">
              <a:lnSpc>
                <a:spcPct val="150000"/>
              </a:lnSpc>
            </a:pPr>
            <a:r>
              <a:rPr lang="en" sz="1800" dirty="0"/>
              <a:t>Effect: cost change and increased resolution </a:t>
            </a:r>
          </a:p>
          <a:p>
            <a:pPr marL="514350" indent="-285750">
              <a:lnSpc>
                <a:spcPct val="150000"/>
              </a:lnSpc>
            </a:pPr>
            <a:r>
              <a:rPr lang="en" sz="1800" dirty="0"/>
              <a:t>Removal of one anemometer </a:t>
            </a:r>
          </a:p>
          <a:p>
            <a:pPr marL="882650" lvl="1" indent="-285750">
              <a:lnSpc>
                <a:spcPct val="150000"/>
              </a:lnSpc>
              <a:buSzPct val="100000"/>
            </a:pPr>
            <a:r>
              <a:rPr lang="en" sz="1800" dirty="0"/>
              <a:t>Reason : redundant</a:t>
            </a:r>
          </a:p>
          <a:p>
            <a:pPr marL="882650" lvl="1" indent="-285750">
              <a:lnSpc>
                <a:spcPct val="150000"/>
              </a:lnSpc>
              <a:buSzPct val="100000"/>
            </a:pPr>
            <a:r>
              <a:rPr lang="en" sz="1800" dirty="0"/>
              <a:t>Effect: cost savings of $1058.65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37213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Construction Plan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11700" y="1079589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Raw material (Stainless Steel)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Welding → finished product </a:t>
            </a:r>
            <a:br>
              <a:rPr lang="en" sz="1800" dirty="0"/>
            </a:br>
            <a:endParaRPr lang="en" sz="1800" dirty="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Product Shaping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→ achieved by press brake forming tools or air bending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→ curved parts is achieved by the use of tapering rolls </a:t>
            </a:r>
            <a:br>
              <a:rPr lang="en" sz="1800" dirty="0"/>
            </a:br>
            <a:endParaRPr lang="en" sz="1800" dirty="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Component Joined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→ achieved by the use of bolts and clamps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→ filters are placed into the adapters and can be sealed by the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dirty="0"/>
              <a:t>	     use of rubber gaskets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335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CA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Filter Constr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261" y="805898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 descr="explodedview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150" y="110850"/>
            <a:ext cx="3400425" cy="2228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7" name="Shape 237" descr="explodedview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50" y="2876550"/>
            <a:ext cx="3419475" cy="183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8" name="Shape 238" descr="explodedview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525" y="2637200"/>
            <a:ext cx="3295650" cy="213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240" name="Shape 240"/>
          <p:cNvSpPr txBox="1"/>
          <p:nvPr/>
        </p:nvSpPr>
        <p:spPr>
          <a:xfrm>
            <a:off x="6034575" y="4770800"/>
            <a:ext cx="3000000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Cabin Air Recirculation Filter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2930375" y="2203075"/>
            <a:ext cx="30000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Pressurization Control Aft Safety Valve Filter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880112" y="46632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Front Fuselage LCD Cooling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Safety Analysis - Overview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Risk Matrix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800" dirty="0"/>
              <a:t>Identify risk level of each failure mode</a:t>
            </a:r>
            <a:br>
              <a:rPr lang="en" sz="1800" dirty="0"/>
            </a:br>
            <a:endParaRPr sz="1800" dirty="0"/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FMEA table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800" dirty="0"/>
              <a:t>List all the failure modes that are associated with the major components of the design</a:t>
            </a:r>
            <a:br>
              <a:rPr lang="en" sz="1800" dirty="0"/>
            </a:br>
            <a:endParaRPr sz="1800" dirty="0"/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Action plan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800" dirty="0"/>
              <a:t>Recommended actions to take for safety improvement</a:t>
            </a:r>
          </a:p>
          <a:p>
            <a:pPr marL="457200" lvl="0" indent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75" y="1500150"/>
            <a:ext cx="2714625" cy="24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52066" y="1152475"/>
            <a:ext cx="5790926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200"/>
              </a:spcBef>
            </a:pPr>
            <a:r>
              <a:rPr lang="en" sz="1800" dirty="0"/>
              <a:t>Bombardier currently has no methods of analyzing the remaining lifespans of filters on planes</a:t>
            </a:r>
          </a:p>
          <a:p>
            <a:pPr marL="457200" lvl="0" indent="-228600" rtl="0">
              <a:spcBef>
                <a:spcPts val="200"/>
              </a:spcBef>
            </a:pPr>
            <a:r>
              <a:rPr lang="en" sz="1800" dirty="0"/>
              <a:t>As a filter is used, dust buildup reduces flow, causing an increased pressure differential across the filter</a:t>
            </a:r>
          </a:p>
          <a:p>
            <a:pPr marL="457200" lvl="0" indent="-228600" rtl="0">
              <a:spcBef>
                <a:spcPts val="200"/>
              </a:spcBef>
            </a:pPr>
            <a:r>
              <a:rPr lang="en" sz="1800" dirty="0"/>
              <a:t>Filters may be thrown out prematurely, leading to significant wastage and increased costs</a:t>
            </a:r>
          </a:p>
          <a:p>
            <a:pPr marL="457200" lvl="0" indent="-228600" rtl="0">
              <a:spcBef>
                <a:spcPts val="200"/>
              </a:spcBef>
            </a:pPr>
            <a:r>
              <a:rPr lang="en" sz="1800" dirty="0"/>
              <a:t>We seek to develop a standardized testing method for the pressure drop of three various air filters in their region of origin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Safety Analysis - Risk Matrix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084825" y="1152475"/>
            <a:ext cx="4416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600" dirty="0"/>
              <a:t>Severity vs. Probability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600" dirty="0"/>
              <a:t>Risk Level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u="sng" dirty="0"/>
              <a:t>High risk</a:t>
            </a:r>
            <a:r>
              <a:rPr lang="en" sz="1600" dirty="0"/>
              <a:t>: </a:t>
            </a:r>
            <a:r>
              <a:rPr lang="en" sz="1600" b="1" dirty="0"/>
              <a:t>actions are needed</a:t>
            </a:r>
            <a:r>
              <a:rPr lang="en" sz="1600" dirty="0"/>
              <a:t> if the problems appears during operation.</a:t>
            </a:r>
            <a:br>
              <a:rPr lang="en" sz="1600" dirty="0"/>
            </a:br>
            <a:endParaRPr lang="en" sz="1600" dirty="0"/>
          </a:p>
          <a:p>
            <a:pPr marL="914400" lvl="1" indent="-228600" rtl="0">
              <a:spcBef>
                <a:spcPts val="0"/>
              </a:spcBef>
            </a:pPr>
            <a:r>
              <a:rPr lang="en" sz="1600" u="sng" dirty="0"/>
              <a:t>Medium risk</a:t>
            </a:r>
            <a:r>
              <a:rPr lang="en" sz="1600" dirty="0"/>
              <a:t>: </a:t>
            </a:r>
            <a:r>
              <a:rPr lang="en" sz="1600" b="1" dirty="0"/>
              <a:t>actions are recommended</a:t>
            </a:r>
            <a:r>
              <a:rPr lang="en" sz="1600" dirty="0"/>
              <a:t> to take if the problems appears during operation</a:t>
            </a:r>
            <a:br>
              <a:rPr lang="en" sz="1600" dirty="0"/>
            </a:br>
            <a:endParaRPr lang="en" sz="1600" dirty="0"/>
          </a:p>
          <a:p>
            <a:pPr marL="914400" lvl="1" indent="-228600" rtl="0">
              <a:spcBef>
                <a:spcPts val="0"/>
              </a:spcBef>
            </a:pPr>
            <a:r>
              <a:rPr lang="en" sz="1600" u="sng" dirty="0"/>
              <a:t>Low risk</a:t>
            </a:r>
            <a:r>
              <a:rPr lang="en" sz="1600" dirty="0"/>
              <a:t>: </a:t>
            </a:r>
            <a:r>
              <a:rPr lang="en" sz="1600" b="1" dirty="0"/>
              <a:t>actions may needed</a:t>
            </a:r>
            <a:r>
              <a:rPr lang="en" sz="1600" dirty="0"/>
              <a:t> to take if the problems appears during operation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0937"/>
            <a:ext cx="38100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1816975" y="4570425"/>
            <a:ext cx="2930400" cy="30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Risk Matrix</a:t>
            </a:r>
          </a:p>
        </p:txBody>
      </p:sp>
      <p:sp>
        <p:nvSpPr>
          <p:cNvPr id="259" name="Shape 259"/>
          <p:cNvSpPr/>
          <p:nvPr/>
        </p:nvSpPr>
        <p:spPr>
          <a:xfrm>
            <a:off x="300550" y="1092900"/>
            <a:ext cx="548700" cy="27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0" name="Shape 260"/>
          <p:cNvSpPr/>
          <p:nvPr/>
        </p:nvSpPr>
        <p:spPr>
          <a:xfrm>
            <a:off x="3355975" y="4339575"/>
            <a:ext cx="765600" cy="27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151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Safety Analysis - FMEA table on gauges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844"/>
            <a:ext cx="9144001" cy="396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3750050" y="2124350"/>
            <a:ext cx="7719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0" name="Shape 270"/>
          <p:cNvSpPr/>
          <p:nvPr/>
        </p:nvSpPr>
        <p:spPr>
          <a:xfrm>
            <a:off x="4565025" y="1737125"/>
            <a:ext cx="7719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1" name="Shape 271"/>
          <p:cNvSpPr/>
          <p:nvPr/>
        </p:nvSpPr>
        <p:spPr>
          <a:xfrm>
            <a:off x="5380000" y="1737125"/>
            <a:ext cx="548700" cy="24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/>
          <p:nvPr/>
        </p:nvSpPr>
        <p:spPr>
          <a:xfrm>
            <a:off x="6072475" y="1737125"/>
            <a:ext cx="491700" cy="24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3" name="Shape 273"/>
          <p:cNvSpPr/>
          <p:nvPr/>
        </p:nvSpPr>
        <p:spPr>
          <a:xfrm>
            <a:off x="6641550" y="1737125"/>
            <a:ext cx="491700" cy="24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7470175" y="1737125"/>
            <a:ext cx="15123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8475"/>
            <a:ext cx="8839200" cy="304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3772650" y="2473275"/>
            <a:ext cx="548700" cy="44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2" name="Shape 282"/>
          <p:cNvSpPr/>
          <p:nvPr/>
        </p:nvSpPr>
        <p:spPr>
          <a:xfrm>
            <a:off x="4546650" y="2640900"/>
            <a:ext cx="644700" cy="51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5347975" y="2640900"/>
            <a:ext cx="644700" cy="51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4" name="Shape 284"/>
          <p:cNvSpPr/>
          <p:nvPr/>
        </p:nvSpPr>
        <p:spPr>
          <a:xfrm>
            <a:off x="5992675" y="2793750"/>
            <a:ext cx="373500" cy="32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5" name="Shape 285"/>
          <p:cNvSpPr/>
          <p:nvPr/>
        </p:nvSpPr>
        <p:spPr>
          <a:xfrm>
            <a:off x="6588575" y="2698950"/>
            <a:ext cx="699900" cy="51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/>
          <p:nvPr/>
        </p:nvSpPr>
        <p:spPr>
          <a:xfrm>
            <a:off x="7376225" y="2437575"/>
            <a:ext cx="1585500" cy="51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25400" y="0"/>
            <a:ext cx="8299200" cy="10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Safety Analysis - FMEA table on chambers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Plan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lnSpc>
                <a:spcPct val="150000"/>
              </a:lnSpc>
              <a:buClr>
                <a:srgbClr val="666666"/>
              </a:buClr>
            </a:pPr>
            <a:r>
              <a:rPr lang="en" sz="1800" dirty="0">
                <a:solidFill>
                  <a:srgbClr val="666666"/>
                </a:solidFill>
              </a:rPr>
              <a:t>Some minor changes may occur for safety and convenience reasons</a:t>
            </a:r>
          </a:p>
          <a:p>
            <a:pPr>
              <a:lnSpc>
                <a:spcPct val="150000"/>
              </a:lnSpc>
            </a:pPr>
            <a:endParaRPr sz="1800" dirty="0">
              <a:solidFill>
                <a:srgbClr val="666666"/>
              </a:solidFill>
            </a:endParaRPr>
          </a:p>
          <a:p>
            <a:pPr marL="514350" indent="-285750">
              <a:lnSpc>
                <a:spcPct val="150000"/>
              </a:lnSpc>
              <a:buClr>
                <a:srgbClr val="666666"/>
              </a:buClr>
            </a:pPr>
            <a:r>
              <a:rPr lang="en" sz="1800" dirty="0">
                <a:solidFill>
                  <a:srgbClr val="666666"/>
                </a:solidFill>
              </a:rPr>
              <a:t>Possible changes:</a:t>
            </a:r>
          </a:p>
          <a:p>
            <a:pPr marL="857250" lvl="1" indent="-171450">
              <a:lnSpc>
                <a:spcPct val="150000"/>
              </a:lnSpc>
              <a:buClr>
                <a:srgbClr val="666666"/>
              </a:buClr>
            </a:pPr>
            <a:r>
              <a:rPr lang="en" sz="1800" dirty="0">
                <a:solidFill>
                  <a:srgbClr val="666666"/>
                </a:solidFill>
              </a:rPr>
              <a:t>The arrangement of pressure reducing valve </a:t>
            </a:r>
          </a:p>
          <a:p>
            <a:pPr marL="857250" lvl="1" indent="-171450">
              <a:lnSpc>
                <a:spcPct val="150000"/>
              </a:lnSpc>
              <a:buClr>
                <a:srgbClr val="666666"/>
              </a:buClr>
            </a:pPr>
            <a:r>
              <a:rPr lang="en" sz="1800" dirty="0">
                <a:solidFill>
                  <a:srgbClr val="666666"/>
                </a:solidFill>
              </a:rPr>
              <a:t>Control valve arrangement</a:t>
            </a:r>
          </a:p>
          <a:p>
            <a:pPr marL="857250" lvl="1" indent="-171450">
              <a:lnSpc>
                <a:spcPct val="150000"/>
              </a:lnSpc>
              <a:buClr>
                <a:srgbClr val="666666"/>
              </a:buClr>
            </a:pPr>
            <a:r>
              <a:rPr lang="en" sz="1800" dirty="0">
                <a:solidFill>
                  <a:srgbClr val="666666"/>
                </a:solidFill>
              </a:rPr>
              <a:t>Shapes of adapters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Contingency Plan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graphicFrame>
        <p:nvGraphicFramePr>
          <p:cNvPr id="301" name="Shape 301"/>
          <p:cNvGraphicFramePr/>
          <p:nvPr/>
        </p:nvGraphicFramePr>
        <p:xfrm>
          <a:off x="1229575" y="1619975"/>
          <a:ext cx="5691250" cy="1889760"/>
        </p:xfrm>
        <a:graphic>
          <a:graphicData uri="http://schemas.openxmlformats.org/drawingml/2006/table">
            <a:tbl>
              <a:tblPr>
                <a:noFill/>
                <a:tableStyleId>{D0A6EF93-9E53-4651-B062-48C3BAF68CAC}</a:tableStyleId>
              </a:tblPr>
              <a:tblGrid>
                <a:gridCol w="1190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1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26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6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Risk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Probability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Effects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Strategy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Insufficient client feedback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Low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Expected project scope may change; Majority of design already complete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Maintain weekly correspondence  and iteratively update design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Other schoolwork delays project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Low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Insufficient time to analyze potential room for improvement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</a:rPr>
                        <a:t>Utilize weekly meetings to schedule around incompatibilities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2613050" y="2079475"/>
            <a:ext cx="42492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500" dirty="0"/>
              <a:t>Questions? 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Appendix A.1: Off-The-Shelf Part Costs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graphicFrame>
        <p:nvGraphicFramePr>
          <p:cNvPr id="314" name="Shape 314"/>
          <p:cNvGraphicFramePr/>
          <p:nvPr>
            <p:extLst>
              <p:ext uri="{D42A27DB-BD31-4B8C-83A1-F6EECF244321}">
                <p14:modId xmlns:p14="http://schemas.microsoft.com/office/powerpoint/2010/main" val="278487271"/>
              </p:ext>
            </p:extLst>
          </p:nvPr>
        </p:nvGraphicFramePr>
        <p:xfrm>
          <a:off x="500775" y="1000750"/>
          <a:ext cx="7941500" cy="3992880"/>
        </p:xfrm>
        <a:graphic>
          <a:graphicData uri="http://schemas.openxmlformats.org/drawingml/2006/table">
            <a:tbl>
              <a:tblPr>
                <a:noFill/>
                <a:tableStyleId>{5E3F202C-C5D8-47C9-9F1F-033B8030FAB1}</a:tableStyleId>
              </a:tblPr>
              <a:tblGrid>
                <a:gridCol w="1196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4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5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5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9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Section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Item Description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Quantity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Operating Condition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Estimated Cost (each)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Air source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Standard rectangular blower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Maximum airflow rate: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1000 CFM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$397.27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Pump-adapter duct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2” outer diameter; 5’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$22.42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Testing chambers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Anemometer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Range: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100-5500 CFM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$116.94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Pressure gauge - basic [29]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Connection size ¼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Range: 0-15 psi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$11.55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Pressure gauge - accurate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Range: 0-30 ps; 0.01 psi resolution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$92.60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Safety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Safety Relief valve[30]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Connection size: ¼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Range: 25-200 psi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$5.88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Other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Seal materials/ Connection units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various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---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$75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6700">
                <a:tc gridSpan="4"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Total (13% Tax Rate)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/>
                        <a:t>$1,052.25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Appendix A.2: Custom Component Costs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aphicFrame>
        <p:nvGraphicFramePr>
          <p:cNvPr id="321" name="Shape 321"/>
          <p:cNvGraphicFramePr/>
          <p:nvPr>
            <p:extLst>
              <p:ext uri="{D42A27DB-BD31-4B8C-83A1-F6EECF244321}">
                <p14:modId xmlns:p14="http://schemas.microsoft.com/office/powerpoint/2010/main" val="2250074072"/>
              </p:ext>
            </p:extLst>
          </p:nvPr>
        </p:nvGraphicFramePr>
        <p:xfrm>
          <a:off x="517900" y="762000"/>
          <a:ext cx="7977775" cy="4328160"/>
        </p:xfrm>
        <a:graphic>
          <a:graphicData uri="http://schemas.openxmlformats.org/drawingml/2006/table">
            <a:tbl>
              <a:tblPr>
                <a:noFill/>
                <a:tableStyleId>{5E3F202C-C5D8-47C9-9F1F-033B8030FAB1}</a:tableStyleId>
              </a:tblPr>
              <a:tblGrid>
                <a:gridCol w="90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8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29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8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Section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Item Description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Quantity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Dimensions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Manufacturing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Estimated Cost (each)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Cabin filter adapter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Filter adapter fitting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50” diameter, 36”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Rolled 304 stainless steel; welded into cylinder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$259.20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Flat adapter end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50” diameter,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24”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Stamped 304 stainless steel; clamped onto filter adapter fitting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$86.40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Aft safety filter adapter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Filter adapter fitting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50” diameter, 36”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Rolled 304 stainless steel; welded into cylinder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$259.20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Tapered adapter end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50” diameter,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24”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Stamped 304 stainless steel; welded into cone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~$400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LCD filter adapter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Filter adapter fitting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7.50” wide, 6.48” tall, 30” long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Stamped &amp; pressed 304 stainless steel; welded along seam into box shape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$49.74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Tapered adapter end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4.2” wide*tall (narrow end); 7.50” wide * 6.48” tall (broad end)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Stamped and pressed 304 stainless steel; welded along seam; clamped to filter adapter fitting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$49.74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Flat adapter end (for duct)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4.2” wide*tall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Stamped 304 stainless steel with removed hole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$13.17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6700">
                <a:tc gridSpan="5"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Total (13% Tax Rate)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/>
                        <a:t>$2,525.44</a:t>
                      </a: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12150" y="459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Appendix B Gantt Chart 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329" name="Shape 329" descr="Gantt 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0" y="618674"/>
            <a:ext cx="9031851" cy="44381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390475"/>
            <a:ext cx="8520600" cy="120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Function</a:t>
            </a:r>
            <a:br>
              <a:rPr lang="en" sz="1800" b="1" dirty="0"/>
            </a:br>
            <a:endParaRPr lang="en" sz="1800" b="1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800" dirty="0"/>
              <a:t>Must display the inflow and outflow pressures across an air filter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aphicFrame>
        <p:nvGraphicFramePr>
          <p:cNvPr id="78" name="Shape 78"/>
          <p:cNvGraphicFramePr/>
          <p:nvPr>
            <p:extLst>
              <p:ext uri="{D42A27DB-BD31-4B8C-83A1-F6EECF244321}">
                <p14:modId xmlns:p14="http://schemas.microsoft.com/office/powerpoint/2010/main" val="261141718"/>
              </p:ext>
            </p:extLst>
          </p:nvPr>
        </p:nvGraphicFramePr>
        <p:xfrm>
          <a:off x="268850" y="2000250"/>
          <a:ext cx="8121500" cy="2958562"/>
        </p:xfrm>
        <a:graphic>
          <a:graphicData uri="http://schemas.openxmlformats.org/drawingml/2006/table">
            <a:tbl>
              <a:tblPr>
                <a:noFill/>
                <a:tableStyleId>{68CC3742-BA81-4EAC-BE8D-CDA75FDC99AF}</a:tableStyleId>
              </a:tblPr>
              <a:tblGrid>
                <a:gridCol w="3918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03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2"/>
                          </a:solidFill>
                        </a:rPr>
                        <a:t>Objectives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Easily adjustable for various filters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Portable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Easily operated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Minimum cost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2"/>
                          </a:solidFill>
                        </a:rPr>
                        <a:t>Constraints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Not affect the filter’s functionality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Comply with Bombardier Inc.’s testing parameters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Comply with ergonomics standards for transportation</a:t>
                      </a:r>
                    </a:p>
                    <a:p>
                      <a:pPr marL="914400" lvl="1" indent="-228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</a:rPr>
                        <a:t>Be safe to operate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Service Environment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aphicFrame>
        <p:nvGraphicFramePr>
          <p:cNvPr id="84" name="Shape 84"/>
          <p:cNvGraphicFramePr/>
          <p:nvPr>
            <p:extLst>
              <p:ext uri="{D42A27DB-BD31-4B8C-83A1-F6EECF244321}">
                <p14:modId xmlns:p14="http://schemas.microsoft.com/office/powerpoint/2010/main" val="791068151"/>
              </p:ext>
            </p:extLst>
          </p:nvPr>
        </p:nvGraphicFramePr>
        <p:xfrm>
          <a:off x="509600" y="1558950"/>
          <a:ext cx="7729500" cy="3104275"/>
        </p:xfrm>
        <a:graphic>
          <a:graphicData uri="http://schemas.openxmlformats.org/drawingml/2006/table">
            <a:tbl>
              <a:tblPr>
                <a:noFill/>
                <a:tableStyleId>{68CC3742-BA81-4EAC-BE8D-CDA75FDC99AF}</a:tableStyleId>
              </a:tblPr>
              <a:tblGrid>
                <a:gridCol w="1932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2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2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2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57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Cabin Air Distribution Recirculation Filter 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Front Fuselage LCD Cooling Filter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Pressurization Control Aft Safety Valve Filter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5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Air Flow Rate 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57 lb/min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2.4 lb/min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0.102 lb/min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15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Temperature 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27 °C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5-25 °C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 °C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1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Pressure 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14.7 psi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14.7 psi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14.7 psi</a:t>
                      </a:r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5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Failure Criteria 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0.144 </a:t>
                      </a:r>
                      <a:r>
                        <a:rPr lang="en-CA" dirty="0"/>
                        <a:t>psi</a:t>
                      </a:r>
                      <a:endParaRPr lang="en" dirty="0"/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0.0144 </a:t>
                      </a:r>
                      <a:r>
                        <a:rPr lang="en-CA" dirty="0"/>
                        <a:t>psi</a:t>
                      </a:r>
                      <a:endParaRPr lang="en" dirty="0"/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0.0581 </a:t>
                      </a:r>
                      <a:r>
                        <a:rPr lang="en-CA" dirty="0"/>
                        <a:t>psi</a:t>
                      </a:r>
                      <a:endParaRPr lang="en" dirty="0"/>
                    </a:p>
                  </a:txBody>
                  <a:tcPr marL="73025" marR="7302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6" name="Shape 86"/>
          <p:cNvSpPr txBox="1"/>
          <p:nvPr/>
        </p:nvSpPr>
        <p:spPr>
          <a:xfrm>
            <a:off x="311700" y="1153638"/>
            <a:ext cx="4896900" cy="3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Table 1: Input Parameters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Design - Process Flow Diagram 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92" name="Shape 92" descr="pdro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49" y="1301125"/>
            <a:ext cx="5686875" cy="3121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4" name="Shape 94"/>
          <p:cNvSpPr txBox="1"/>
          <p:nvPr/>
        </p:nvSpPr>
        <p:spPr>
          <a:xfrm>
            <a:off x="2842950" y="4345825"/>
            <a:ext cx="551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Figure 1: Simple Process Flow Diagram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6415275" y="1173549"/>
            <a:ext cx="2470200" cy="1600800"/>
            <a:chOff x="6415275" y="1173549"/>
            <a:chExt cx="2470200" cy="1600800"/>
          </a:xfrm>
          <a:solidFill>
            <a:schemeClr val="bg1"/>
          </a:solidFill>
        </p:grpSpPr>
        <p:sp>
          <p:nvSpPr>
            <p:cNvPr id="114" name="Shape 114"/>
            <p:cNvSpPr/>
            <p:nvPr/>
          </p:nvSpPr>
          <p:spPr>
            <a:xfrm>
              <a:off x="6415275" y="1173549"/>
              <a:ext cx="2470200" cy="16008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</p:txBody>
        </p:sp>
        <p:pic>
          <p:nvPicPr>
            <p:cNvPr id="113" name="Shape 113"/>
            <p:cNvPicPr preferRelativeResize="0"/>
            <p:nvPr/>
          </p:nvPicPr>
          <p:blipFill rotWithShape="1">
            <a:blip r:embed="rId3">
              <a:alphaModFix/>
            </a:blip>
            <a:srcRect b="6725"/>
            <a:stretch/>
          </p:blipFill>
          <p:spPr>
            <a:xfrm>
              <a:off x="6591334" y="1246325"/>
              <a:ext cx="1764162" cy="152802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Design - Adapter System    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100" name="Shape 100" descr="fil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487" y="2846525"/>
            <a:ext cx="2787937" cy="1677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" name="Shape 101" descr="fil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75" y="2846525"/>
            <a:ext cx="2882374" cy="167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" name="Shape 102"/>
          <p:cNvSpPr txBox="1"/>
          <p:nvPr/>
        </p:nvSpPr>
        <p:spPr>
          <a:xfrm>
            <a:off x="6413050" y="4630050"/>
            <a:ext cx="27147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Figure 4: Pressurization Control Aft Safety Valve Filter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352600" y="4630050"/>
            <a:ext cx="29697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Figure 3: Front Fuselage LCD Cooling Filter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73950" y="4630050"/>
            <a:ext cx="27879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Figure 2: Cabin Air Recirculation Filter</a:t>
            </a:r>
          </a:p>
        </p:txBody>
      </p:sp>
      <p:grpSp>
        <p:nvGrpSpPr>
          <p:cNvPr id="106" name="Shape 106"/>
          <p:cNvGrpSpPr/>
          <p:nvPr/>
        </p:nvGrpSpPr>
        <p:grpSpPr>
          <a:xfrm>
            <a:off x="379400" y="1170125"/>
            <a:ext cx="2882400" cy="1600800"/>
            <a:chOff x="379400" y="1170125"/>
            <a:chExt cx="2882400" cy="1600800"/>
          </a:xfrm>
        </p:grpSpPr>
        <p:pic>
          <p:nvPicPr>
            <p:cNvPr id="107" name="Shape 107" descr="Untitled.png"/>
            <p:cNvPicPr preferRelativeResize="0"/>
            <p:nvPr/>
          </p:nvPicPr>
          <p:blipFill rotWithShape="1">
            <a:blip r:embed="rId6">
              <a:alphaModFix/>
            </a:blip>
            <a:srcRect l="6793" r="7206"/>
            <a:stretch/>
          </p:blipFill>
          <p:spPr>
            <a:xfrm>
              <a:off x="531875" y="1398725"/>
              <a:ext cx="2647950" cy="115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Shape 108"/>
            <p:cNvSpPr/>
            <p:nvPr/>
          </p:nvSpPr>
          <p:spPr>
            <a:xfrm>
              <a:off x="379400" y="1170125"/>
              <a:ext cx="2882400" cy="1600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3443475" y="1166937"/>
            <a:ext cx="2787900" cy="1603387"/>
            <a:chOff x="3443475" y="1166937"/>
            <a:chExt cx="2787900" cy="1603387"/>
          </a:xfrm>
        </p:grpSpPr>
        <p:pic>
          <p:nvPicPr>
            <p:cNvPr id="110" name="Shape 110"/>
            <p:cNvPicPr preferRelativeResize="0"/>
            <p:nvPr/>
          </p:nvPicPr>
          <p:blipFill rotWithShape="1">
            <a:blip r:embed="rId7">
              <a:alphaModFix/>
            </a:blip>
            <a:srcRect b="9665"/>
            <a:stretch/>
          </p:blipFill>
          <p:spPr>
            <a:xfrm>
              <a:off x="3443475" y="1246325"/>
              <a:ext cx="271462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/>
            <p:nvPr/>
          </p:nvSpPr>
          <p:spPr>
            <a:xfrm>
              <a:off x="3443475" y="1166937"/>
              <a:ext cx="2787900" cy="160079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115" name="Shape 115" descr="fil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3043" y="2846525"/>
            <a:ext cx="2470255" cy="167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Design - P&amp;ID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121" name="Shape 121" descr="BBP&amp;ID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" y="1017725"/>
            <a:ext cx="5734050" cy="376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/>
          <p:nvPr/>
        </p:nvCxnSpPr>
        <p:spPr>
          <a:xfrm rot="10800000" flipH="1">
            <a:off x="4227950" y="2154075"/>
            <a:ext cx="236700" cy="1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 txBox="1"/>
          <p:nvPr/>
        </p:nvSpPr>
        <p:spPr>
          <a:xfrm>
            <a:off x="4373564" y="1811134"/>
            <a:ext cx="713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filter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 flipH="1">
            <a:off x="3507950" y="1629375"/>
            <a:ext cx="1625400" cy="6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" name="Shape 126"/>
          <p:cNvCxnSpPr/>
          <p:nvPr/>
        </p:nvCxnSpPr>
        <p:spPr>
          <a:xfrm rot="10800000" flipH="1">
            <a:off x="4968650" y="1619175"/>
            <a:ext cx="174900" cy="70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5064037" y="1274607"/>
            <a:ext cx="1200951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adapters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37213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Proposed Design - CAD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134" name="Shape 134" descr="connection1.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25" y="1017725"/>
            <a:ext cx="6962751" cy="382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35" name="Shape 135"/>
          <p:cNvCxnSpPr>
            <a:cxnSpLocks/>
            <a:endCxn id="136" idx="3"/>
          </p:cNvCxnSpPr>
          <p:nvPr/>
        </p:nvCxnSpPr>
        <p:spPr>
          <a:xfrm flipH="1">
            <a:off x="4459356" y="4155276"/>
            <a:ext cx="817894" cy="319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6" name="Shape 136"/>
          <p:cNvSpPr txBox="1"/>
          <p:nvPr/>
        </p:nvSpPr>
        <p:spPr>
          <a:xfrm>
            <a:off x="2911149" y="4286076"/>
            <a:ext cx="1548207" cy="377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Butterfly Valve</a:t>
            </a:r>
          </a:p>
        </p:txBody>
      </p:sp>
      <p:cxnSp>
        <p:nvCxnSpPr>
          <p:cNvPr id="137" name="Shape 137"/>
          <p:cNvCxnSpPr>
            <a:cxnSpLocks/>
            <a:endCxn id="138" idx="2"/>
          </p:cNvCxnSpPr>
          <p:nvPr/>
        </p:nvCxnSpPr>
        <p:spPr>
          <a:xfrm flipH="1" flipV="1">
            <a:off x="6854827" y="2349500"/>
            <a:ext cx="18140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" name="Shape 138"/>
          <p:cNvSpPr txBox="1"/>
          <p:nvPr/>
        </p:nvSpPr>
        <p:spPr>
          <a:xfrm>
            <a:off x="6222175" y="1711814"/>
            <a:ext cx="1265303" cy="637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/>
              <a:t>Safety Relief Valve</a:t>
            </a:r>
          </a:p>
        </p:txBody>
      </p:sp>
      <p:cxnSp>
        <p:nvCxnSpPr>
          <p:cNvPr id="139" name="Shape 139"/>
          <p:cNvCxnSpPr>
            <a:cxnSpLocks/>
            <a:endCxn id="140" idx="2"/>
          </p:cNvCxnSpPr>
          <p:nvPr/>
        </p:nvCxnSpPr>
        <p:spPr>
          <a:xfrm flipV="1">
            <a:off x="4948200" y="1546114"/>
            <a:ext cx="631813" cy="6081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1" name="Shape 141"/>
          <p:cNvCxnSpPr>
            <a:cxnSpLocks/>
            <a:endCxn id="140" idx="2"/>
          </p:cNvCxnSpPr>
          <p:nvPr/>
        </p:nvCxnSpPr>
        <p:spPr>
          <a:xfrm flipV="1">
            <a:off x="5359500" y="1546114"/>
            <a:ext cx="220513" cy="6903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0" name="Shape 140"/>
          <p:cNvSpPr txBox="1"/>
          <p:nvPr/>
        </p:nvSpPr>
        <p:spPr>
          <a:xfrm>
            <a:off x="4752600" y="1183425"/>
            <a:ext cx="1654826" cy="362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Pressure Gauge</a:t>
            </a:r>
          </a:p>
        </p:txBody>
      </p:sp>
      <p:cxnSp>
        <p:nvCxnSpPr>
          <p:cNvPr id="142" name="Shape 142"/>
          <p:cNvCxnSpPr>
            <a:cxnSpLocks/>
          </p:cNvCxnSpPr>
          <p:nvPr/>
        </p:nvCxnSpPr>
        <p:spPr>
          <a:xfrm>
            <a:off x="7015725" y="4016050"/>
            <a:ext cx="325979" cy="1981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3" name="Shape 143"/>
          <p:cNvSpPr txBox="1"/>
          <p:nvPr/>
        </p:nvSpPr>
        <p:spPr>
          <a:xfrm>
            <a:off x="6971019" y="4155276"/>
            <a:ext cx="865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2” </a:t>
            </a:r>
            <a:r>
              <a:rPr lang="en-CA" sz="1600" dirty="0"/>
              <a:t>Pipe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Proposed Design CFD analysis - </a:t>
            </a:r>
            <a:r>
              <a:rPr lang="en" dirty="0" smtClean="0"/>
              <a:t>LCD </a:t>
            </a:r>
            <a:r>
              <a:rPr lang="en" dirty="0"/>
              <a:t>filter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150" name="Shape 150" descr="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0" y="1017725"/>
            <a:ext cx="4835939" cy="3416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151" name="Shape 151"/>
          <p:cNvCxnSpPr>
            <a:cxnSpLocks/>
            <a:endCxn id="152" idx="1"/>
          </p:cNvCxnSpPr>
          <p:nvPr/>
        </p:nvCxnSpPr>
        <p:spPr>
          <a:xfrm flipV="1">
            <a:off x="3929675" y="1702855"/>
            <a:ext cx="1846500" cy="176295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5776175" y="993811"/>
            <a:ext cx="2637600" cy="14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400" dirty="0"/>
              <a:t>Outlet of the compressor. Boundary condition set based on the performance curve.</a:t>
            </a:r>
          </a:p>
        </p:txBody>
      </p:sp>
      <p:pic>
        <p:nvPicPr>
          <p:cNvPr id="153" name="Shape 153" descr="Untitl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926" y="2253626"/>
            <a:ext cx="3296099" cy="2171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154" name="Shape 154"/>
          <p:cNvCxnSpPr>
            <a:endCxn id="155" idx="1"/>
          </p:cNvCxnSpPr>
          <p:nvPr/>
        </p:nvCxnSpPr>
        <p:spPr>
          <a:xfrm>
            <a:off x="987550" y="3486865"/>
            <a:ext cx="693300" cy="12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5" name="Shape 155"/>
          <p:cNvSpPr txBox="1"/>
          <p:nvPr/>
        </p:nvSpPr>
        <p:spPr>
          <a:xfrm>
            <a:off x="1680850" y="4459915"/>
            <a:ext cx="3766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Outlet of the simulation model, where the filter upstream pressure will be measured.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928</Words>
  <Application>Microsoft Office PowerPoint</Application>
  <PresentationFormat>全屏显示(16:9)</PresentationFormat>
  <Paragraphs>273</Paragraphs>
  <Slides>28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Facet</vt:lpstr>
      <vt:lpstr>Design Review &amp; Critique</vt:lpstr>
      <vt:lpstr>Introduction</vt:lpstr>
      <vt:lpstr>PowerPoint 演示文稿</vt:lpstr>
      <vt:lpstr>Service Environment</vt:lpstr>
      <vt:lpstr>Proposed Design - Process Flow Diagram </vt:lpstr>
      <vt:lpstr>Proposed Design - Adapter System    </vt:lpstr>
      <vt:lpstr>Proposed Design - P&amp;ID</vt:lpstr>
      <vt:lpstr>Proposed Design - CAD</vt:lpstr>
      <vt:lpstr>Proposed Design CFD analysis - LCD filter</vt:lpstr>
      <vt:lpstr>Proposed Design CFD analysis - Results </vt:lpstr>
      <vt:lpstr>Proposed Design - Safety Valve Filter </vt:lpstr>
      <vt:lpstr>Economics</vt:lpstr>
      <vt:lpstr>Life Cycle Analysis, Human Factors  </vt:lpstr>
      <vt:lpstr>Design Updates</vt:lpstr>
      <vt:lpstr>Design Updates</vt:lpstr>
      <vt:lpstr>Construction Plan</vt:lpstr>
      <vt:lpstr>Demonstration</vt:lpstr>
      <vt:lpstr>PowerPoint 演示文稿</vt:lpstr>
      <vt:lpstr>Safety Analysis - Overview</vt:lpstr>
      <vt:lpstr>Safety Analysis - Risk Matrix </vt:lpstr>
      <vt:lpstr>Safety Analysis - FMEA table on gauges</vt:lpstr>
      <vt:lpstr>PowerPoint 演示文稿</vt:lpstr>
      <vt:lpstr>Future Plan</vt:lpstr>
      <vt:lpstr>Contingency Plan</vt:lpstr>
      <vt:lpstr>Questions? </vt:lpstr>
      <vt:lpstr>Appendix A.1: Off-The-Shelf Part Costs</vt:lpstr>
      <vt:lpstr>Appendix A.2: Custom Component Costs</vt:lpstr>
      <vt:lpstr>Appendix B Gantt Chart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&amp; Critique</dc:title>
  <dc:creator>XuZhiqing</dc:creator>
  <cp:lastModifiedBy>XuZhiqing</cp:lastModifiedBy>
  <cp:revision>31</cp:revision>
  <dcterms:modified xsi:type="dcterms:W3CDTF">2017-02-09T16:22:37Z</dcterms:modified>
</cp:coreProperties>
</file>